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2" r:id="rId2"/>
    <p:sldId id="259" r:id="rId3"/>
    <p:sldId id="258" r:id="rId4"/>
    <p:sldId id="260" r:id="rId5"/>
    <p:sldId id="263" r:id="rId6"/>
    <p:sldId id="264" r:id="rId7"/>
    <p:sldId id="272" r:id="rId8"/>
    <p:sldId id="266" r:id="rId9"/>
    <p:sldId id="274" r:id="rId10"/>
    <p:sldId id="273" r:id="rId11"/>
    <p:sldId id="270" r:id="rId12"/>
    <p:sldId id="271" r:id="rId13"/>
    <p:sldId id="267" r:id="rId14"/>
    <p:sldId id="269" r:id="rId15"/>
    <p:sldId id="277" r:id="rId16"/>
    <p:sldId id="283" r:id="rId17"/>
    <p:sldId id="284" r:id="rId18"/>
    <p:sldId id="275" r:id="rId19"/>
    <p:sldId id="276" r:id="rId20"/>
    <p:sldId id="281" r:id="rId21"/>
    <p:sldId id="261" r:id="rId22"/>
    <p:sldId id="262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eke van Tuinen" userId="ed22c550-b84f-4481-816d-c5ae7bd4721b" providerId="ADAL" clId="{9ADAC003-0F6A-45ED-8A50-3951E75DBFC3}"/>
    <pc:docChg chg="undo custSel addSld delSld modSld">
      <pc:chgData name="Hanneke van Tuinen" userId="ed22c550-b84f-4481-816d-c5ae7bd4721b" providerId="ADAL" clId="{9ADAC003-0F6A-45ED-8A50-3951E75DBFC3}" dt="2019-10-27T18:56:07.809" v="1977" actId="5793"/>
      <pc:docMkLst>
        <pc:docMk/>
      </pc:docMkLst>
      <pc:sldChg chg="modSp">
        <pc:chgData name="Hanneke van Tuinen" userId="ed22c550-b84f-4481-816d-c5ae7bd4721b" providerId="ADAL" clId="{9ADAC003-0F6A-45ED-8A50-3951E75DBFC3}" dt="2019-10-27T18:46:14.488" v="723" actId="20577"/>
        <pc:sldMkLst>
          <pc:docMk/>
          <pc:sldMk cId="511559687" sldId="259"/>
        </pc:sldMkLst>
        <pc:spChg chg="mod">
          <ac:chgData name="Hanneke van Tuinen" userId="ed22c550-b84f-4481-816d-c5ae7bd4721b" providerId="ADAL" clId="{9ADAC003-0F6A-45ED-8A50-3951E75DBFC3}" dt="2019-10-27T18:46:14.488" v="723" actId="20577"/>
          <ac:spMkLst>
            <pc:docMk/>
            <pc:sldMk cId="511559687" sldId="259"/>
            <ac:spMk id="3" creationId="{00000000-0000-0000-0000-000000000000}"/>
          </ac:spMkLst>
        </pc:spChg>
      </pc:sldChg>
      <pc:sldChg chg="modSp">
        <pc:chgData name="Hanneke van Tuinen" userId="ed22c550-b84f-4481-816d-c5ae7bd4721b" providerId="ADAL" clId="{9ADAC003-0F6A-45ED-8A50-3951E75DBFC3}" dt="2019-10-27T18:49:15.834" v="1201" actId="113"/>
        <pc:sldMkLst>
          <pc:docMk/>
          <pc:sldMk cId="3629955615" sldId="261"/>
        </pc:sldMkLst>
        <pc:spChg chg="mod">
          <ac:chgData name="Hanneke van Tuinen" userId="ed22c550-b84f-4481-816d-c5ae7bd4721b" providerId="ADAL" clId="{9ADAC003-0F6A-45ED-8A50-3951E75DBFC3}" dt="2019-10-27T18:49:15.834" v="1201" actId="113"/>
          <ac:spMkLst>
            <pc:docMk/>
            <pc:sldMk cId="3629955615" sldId="261"/>
            <ac:spMk id="11" creationId="{00000000-0000-0000-0000-000000000000}"/>
          </ac:spMkLst>
        </pc:spChg>
      </pc:sldChg>
      <pc:sldChg chg="modSp">
        <pc:chgData name="Hanneke van Tuinen" userId="ed22c550-b84f-4481-816d-c5ae7bd4721b" providerId="ADAL" clId="{9ADAC003-0F6A-45ED-8A50-3951E75DBFC3}" dt="2019-10-27T18:49:11.510" v="1200" actId="1076"/>
        <pc:sldMkLst>
          <pc:docMk/>
          <pc:sldMk cId="880492197" sldId="262"/>
        </pc:sldMkLst>
        <pc:spChg chg="mod">
          <ac:chgData name="Hanneke van Tuinen" userId="ed22c550-b84f-4481-816d-c5ae7bd4721b" providerId="ADAL" clId="{9ADAC003-0F6A-45ED-8A50-3951E75DBFC3}" dt="2019-10-27T18:49:11.510" v="1200" actId="1076"/>
          <ac:spMkLst>
            <pc:docMk/>
            <pc:sldMk cId="880492197" sldId="262"/>
            <ac:spMk id="3" creationId="{00000000-0000-0000-0000-000000000000}"/>
          </ac:spMkLst>
        </pc:spChg>
      </pc:sldChg>
      <pc:sldChg chg="modSp modAnim">
        <pc:chgData name="Hanneke van Tuinen" userId="ed22c550-b84f-4481-816d-c5ae7bd4721b" providerId="ADAL" clId="{9ADAC003-0F6A-45ED-8A50-3951E75DBFC3}" dt="2019-10-27T18:50:21.706" v="1240" actId="20577"/>
        <pc:sldMkLst>
          <pc:docMk/>
          <pc:sldMk cId="2959155383" sldId="269"/>
        </pc:sldMkLst>
        <pc:spChg chg="mod">
          <ac:chgData name="Hanneke van Tuinen" userId="ed22c550-b84f-4481-816d-c5ae7bd4721b" providerId="ADAL" clId="{9ADAC003-0F6A-45ED-8A50-3951E75DBFC3}" dt="2019-10-27T18:50:21.706" v="1240" actId="20577"/>
          <ac:spMkLst>
            <pc:docMk/>
            <pc:sldMk cId="2959155383" sldId="269"/>
            <ac:spMk id="22531" creationId="{00000000-0000-0000-0000-000000000000}"/>
          </ac:spMkLst>
        </pc:spChg>
      </pc:sldChg>
      <pc:sldChg chg="modSp">
        <pc:chgData name="Hanneke van Tuinen" userId="ed22c550-b84f-4481-816d-c5ae7bd4721b" providerId="ADAL" clId="{9ADAC003-0F6A-45ED-8A50-3951E75DBFC3}" dt="2019-10-27T18:27:52.210" v="6" actId="27636"/>
        <pc:sldMkLst>
          <pc:docMk/>
          <pc:sldMk cId="3376076814" sldId="273"/>
        </pc:sldMkLst>
        <pc:spChg chg="mod">
          <ac:chgData name="Hanneke van Tuinen" userId="ed22c550-b84f-4481-816d-c5ae7bd4721b" providerId="ADAL" clId="{9ADAC003-0F6A-45ED-8A50-3951E75DBFC3}" dt="2019-10-27T18:27:52.210" v="6" actId="27636"/>
          <ac:spMkLst>
            <pc:docMk/>
            <pc:sldMk cId="3376076814" sldId="273"/>
            <ac:spMk id="3" creationId="{00000000-0000-0000-0000-000000000000}"/>
          </ac:spMkLst>
        </pc:spChg>
      </pc:sldChg>
      <pc:sldChg chg="modSp">
        <pc:chgData name="Hanneke van Tuinen" userId="ed22c550-b84f-4481-816d-c5ae7bd4721b" providerId="ADAL" clId="{9ADAC003-0F6A-45ED-8A50-3951E75DBFC3}" dt="2019-10-27T18:50:49.200" v="1275" actId="1076"/>
        <pc:sldMkLst>
          <pc:docMk/>
          <pc:sldMk cId="2393997362" sldId="277"/>
        </pc:sldMkLst>
        <pc:spChg chg="mod">
          <ac:chgData name="Hanneke van Tuinen" userId="ed22c550-b84f-4481-816d-c5ae7bd4721b" providerId="ADAL" clId="{9ADAC003-0F6A-45ED-8A50-3951E75DBFC3}" dt="2019-10-27T18:50:43.395" v="1274" actId="14100"/>
          <ac:spMkLst>
            <pc:docMk/>
            <pc:sldMk cId="2393997362" sldId="277"/>
            <ac:spMk id="2" creationId="{00000000-0000-0000-0000-000000000000}"/>
          </ac:spMkLst>
        </pc:spChg>
        <pc:spChg chg="mod">
          <ac:chgData name="Hanneke van Tuinen" userId="ed22c550-b84f-4481-816d-c5ae7bd4721b" providerId="ADAL" clId="{9ADAC003-0F6A-45ED-8A50-3951E75DBFC3}" dt="2019-10-27T18:50:37.735" v="1259" actId="14100"/>
          <ac:spMkLst>
            <pc:docMk/>
            <pc:sldMk cId="2393997362" sldId="277"/>
            <ac:spMk id="3" creationId="{00000000-0000-0000-0000-000000000000}"/>
          </ac:spMkLst>
        </pc:spChg>
        <pc:picChg chg="mod">
          <ac:chgData name="Hanneke van Tuinen" userId="ed22c550-b84f-4481-816d-c5ae7bd4721b" providerId="ADAL" clId="{9ADAC003-0F6A-45ED-8A50-3951E75DBFC3}" dt="2019-10-27T18:50:49.200" v="1275" actId="1076"/>
          <ac:picMkLst>
            <pc:docMk/>
            <pc:sldMk cId="2393997362" sldId="277"/>
            <ac:picMk id="3076" creationId="{00000000-0000-0000-0000-000000000000}"/>
          </ac:picMkLst>
        </pc:picChg>
      </pc:sldChg>
      <pc:sldChg chg="del">
        <pc:chgData name="Hanneke van Tuinen" userId="ed22c550-b84f-4481-816d-c5ae7bd4721b" providerId="ADAL" clId="{9ADAC003-0F6A-45ED-8A50-3951E75DBFC3}" dt="2019-10-27T18:54:06.723" v="1686" actId="2696"/>
        <pc:sldMkLst>
          <pc:docMk/>
          <pc:sldMk cId="1777311522" sldId="279"/>
        </pc:sldMkLst>
      </pc:sldChg>
      <pc:sldChg chg="modSp add">
        <pc:chgData name="Hanneke van Tuinen" userId="ed22c550-b84f-4481-816d-c5ae7bd4721b" providerId="ADAL" clId="{9ADAC003-0F6A-45ED-8A50-3951E75DBFC3}" dt="2019-10-27T18:53:02.393" v="1685" actId="20577"/>
        <pc:sldMkLst>
          <pc:docMk/>
          <pc:sldMk cId="1975960692" sldId="283"/>
        </pc:sldMkLst>
        <pc:spChg chg="mod">
          <ac:chgData name="Hanneke van Tuinen" userId="ed22c550-b84f-4481-816d-c5ae7bd4721b" providerId="ADAL" clId="{9ADAC003-0F6A-45ED-8A50-3951E75DBFC3}" dt="2019-10-27T18:51:34.545" v="1299" actId="20577"/>
          <ac:spMkLst>
            <pc:docMk/>
            <pc:sldMk cId="1975960692" sldId="283"/>
            <ac:spMk id="2" creationId="{0EE5FFB7-A056-440F-A9C6-D255DA0BB55A}"/>
          </ac:spMkLst>
        </pc:spChg>
        <pc:spChg chg="mod">
          <ac:chgData name="Hanneke van Tuinen" userId="ed22c550-b84f-4481-816d-c5ae7bd4721b" providerId="ADAL" clId="{9ADAC003-0F6A-45ED-8A50-3951E75DBFC3}" dt="2019-10-27T18:53:02.393" v="1685" actId="20577"/>
          <ac:spMkLst>
            <pc:docMk/>
            <pc:sldMk cId="1975960692" sldId="283"/>
            <ac:spMk id="3" creationId="{54DC7522-1CAE-4492-8230-A99E41D72F41}"/>
          </ac:spMkLst>
        </pc:spChg>
      </pc:sldChg>
      <pc:sldChg chg="modSp add">
        <pc:chgData name="Hanneke van Tuinen" userId="ed22c550-b84f-4481-816d-c5ae7bd4721b" providerId="ADAL" clId="{9ADAC003-0F6A-45ED-8A50-3951E75DBFC3}" dt="2019-10-27T18:56:07.809" v="1977" actId="5793"/>
        <pc:sldMkLst>
          <pc:docMk/>
          <pc:sldMk cId="3308903868" sldId="284"/>
        </pc:sldMkLst>
        <pc:spChg chg="mod">
          <ac:chgData name="Hanneke van Tuinen" userId="ed22c550-b84f-4481-816d-c5ae7bd4721b" providerId="ADAL" clId="{9ADAC003-0F6A-45ED-8A50-3951E75DBFC3}" dt="2019-10-27T18:54:23.871" v="1720" actId="404"/>
          <ac:spMkLst>
            <pc:docMk/>
            <pc:sldMk cId="3308903868" sldId="284"/>
            <ac:spMk id="2" creationId="{56AD021A-F72F-4884-BA47-FC3FA9B8190C}"/>
          </ac:spMkLst>
        </pc:spChg>
        <pc:spChg chg="mod">
          <ac:chgData name="Hanneke van Tuinen" userId="ed22c550-b84f-4481-816d-c5ae7bd4721b" providerId="ADAL" clId="{9ADAC003-0F6A-45ED-8A50-3951E75DBFC3}" dt="2019-10-27T18:56:07.809" v="1977" actId="5793"/>
          <ac:spMkLst>
            <pc:docMk/>
            <pc:sldMk cId="3308903868" sldId="284"/>
            <ac:spMk id="3" creationId="{FD87DFF0-B90B-4CCE-AE91-12F41125EE0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051D5CE-100C-4442-A64C-FB66134CED5D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1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7D3-BA5A-480B-AFF7-2F1FDBB0EED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6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C31F-D978-49AA-AD04-2AA038090AF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89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BBAF-1AE8-48E7-B6CC-C6124744177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AF49-F92C-44F5-A8E2-2F6DEF5E6266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59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4D98-9292-419E-AC28-A106F36FF3C3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9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E5A-1170-4797-8055-C6DED690850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0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1FE3-A2A8-4EA5-B517-24E49D6F7085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C89D-4F61-4BD9-90D2-5609845A3CD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1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1540-FC94-4CAF-B5D8-7BEB7B444B37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5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BE44-ED83-4F52-B490-E9C23518487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96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CF9A51-A7D6-42BF-8089-285FB6C5518F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89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Medische kennis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Benigne en maligne gezwellen (tumoren)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9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653" y="52485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4400" dirty="0"/>
              <a:t>	</a:t>
            </a:r>
            <a:r>
              <a:rPr lang="nl-NL" sz="4400" b="1" dirty="0"/>
              <a:t>Metastasen: </a:t>
            </a:r>
            <a:r>
              <a:rPr lang="nl-NL" sz="4400" dirty="0"/>
              <a:t>uitzaaiingen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(</a:t>
            </a:r>
            <a:r>
              <a:rPr lang="nl-NL" i="1" dirty="0"/>
              <a:t>bijvoorbeeld als kankercellen door een lymfevat groeien en met de lymfe mee stromen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Metastasen te verdelen in: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 err="1"/>
              <a:t>Lymfogene</a:t>
            </a:r>
            <a:r>
              <a:rPr lang="nl-NL" dirty="0"/>
              <a:t> metastasen: via lymfevaten;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Hematogene</a:t>
            </a:r>
            <a:r>
              <a:rPr lang="nl-NL" dirty="0"/>
              <a:t> metastasen: via bloedbaan.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337607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84942" cy="1499616"/>
          </a:xfrm>
        </p:spPr>
        <p:txBody>
          <a:bodyPr>
            <a:normAutofit/>
          </a:bodyPr>
          <a:lstStyle/>
          <a:p>
            <a:r>
              <a:rPr lang="nl-NL" sz="4400" cap="none" dirty="0"/>
              <a:t>Verschil goed- en kwaadaardig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1024128" y="2231518"/>
            <a:ext cx="4754880" cy="3341572"/>
          </a:xfrm>
        </p:spPr>
        <p:txBody>
          <a:bodyPr/>
          <a:lstStyle/>
          <a:p>
            <a:r>
              <a:rPr lang="nl-NL" dirty="0"/>
              <a:t>Melanoom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54" y="2231518"/>
            <a:ext cx="4223739" cy="2829905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5" y="2801506"/>
            <a:ext cx="3319974" cy="2182275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236125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04510" y="-70128"/>
            <a:ext cx="11306489" cy="1172063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Voorbeeld van ontwikkeling ca</a:t>
            </a:r>
          </a:p>
        </p:txBody>
      </p:sp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2855657" y="5191426"/>
            <a:ext cx="12492777" cy="199677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s://stopdarmkanker.files.wordpress.com/2011/03/bc9c5-schermafbeelding_2011-03-05_om_18-34-43.png?w=9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40" y="875953"/>
            <a:ext cx="9917722" cy="540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01930" y="6538912"/>
            <a:ext cx="67589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/>
              <a:t>Bron: https://stopdarmkanker.files.wordpress.com/2011/03/bc9c5-schermafbeelding_2011-03-05_om_18-34-43.png?w=960</a:t>
            </a:r>
          </a:p>
        </p:txBody>
      </p:sp>
    </p:spTree>
    <p:extLst>
      <p:ext uri="{BB962C8B-B14F-4D97-AF65-F5344CB8AC3E}">
        <p14:creationId xmlns:p14="http://schemas.microsoft.com/office/powerpoint/2010/main" val="340702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http://plzcdn.com/ZillaIMG/8cfc0f74cf002d986ce57ed3bbb24143_1350810338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" y="123933"/>
            <a:ext cx="10363200" cy="623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46860" y="6535737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/>
              <a:t>Bron: https://www.hebon.nl/bestanden/goed-en-kwaadaardig-gezwel_6.jpg</a:t>
            </a:r>
          </a:p>
        </p:txBody>
      </p:sp>
    </p:spTree>
    <p:extLst>
      <p:ext uri="{BB962C8B-B14F-4D97-AF65-F5344CB8AC3E}">
        <p14:creationId xmlns:p14="http://schemas.microsoft.com/office/powerpoint/2010/main" val="358756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behandeling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74325" y="1905990"/>
            <a:ext cx="972007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altLang="nl-NL" dirty="0"/>
              <a:t> </a:t>
            </a:r>
            <a:r>
              <a:rPr lang="nl-NL" altLang="nl-NL" sz="2000" b="1" dirty="0"/>
              <a:t>Chirurgie</a:t>
            </a:r>
            <a:r>
              <a:rPr lang="nl-NL" altLang="nl-NL" sz="2000" dirty="0"/>
              <a:t> (operatie, bijv. weghalen (</a:t>
            </a:r>
            <a:r>
              <a:rPr lang="nl-NL" altLang="nl-NL" sz="2000" i="1" dirty="0"/>
              <a:t>ablatie</a:t>
            </a:r>
            <a:r>
              <a:rPr lang="nl-NL" altLang="nl-NL" sz="2000" dirty="0"/>
              <a:t>) van een borst bij borstkanker)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000" dirty="0"/>
              <a:t> </a:t>
            </a:r>
            <a:r>
              <a:rPr lang="nl-NL" altLang="nl-NL" sz="2000" b="1" dirty="0"/>
              <a:t>Radiotherapie</a:t>
            </a:r>
            <a:r>
              <a:rPr lang="nl-NL" altLang="nl-NL" sz="2000" dirty="0"/>
              <a:t> (bestraling)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000" dirty="0"/>
              <a:t> </a:t>
            </a:r>
            <a:r>
              <a:rPr lang="nl-NL" altLang="nl-NL" sz="2000" b="1" dirty="0"/>
              <a:t>Oncolytica</a:t>
            </a:r>
            <a:r>
              <a:rPr lang="nl-NL" altLang="nl-NL" sz="2000" dirty="0"/>
              <a:t> (medicijnen tegen kanker, chemokuur): chemotherapie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000" dirty="0"/>
              <a:t> </a:t>
            </a:r>
            <a:r>
              <a:rPr lang="nl-NL" altLang="nl-NL" sz="2000" b="1" dirty="0"/>
              <a:t>Immuuntherapie</a:t>
            </a:r>
            <a:endParaRPr lang="nl-NL" altLang="nl-NL" sz="2000" dirty="0"/>
          </a:p>
          <a:p>
            <a:pPr marL="0" indent="0">
              <a:buNone/>
            </a:pPr>
            <a:r>
              <a:rPr lang="nl-NL" altLang="nl-NL" sz="1400" i="1" dirty="0" err="1"/>
              <a:t>Onco</a:t>
            </a:r>
            <a:r>
              <a:rPr lang="nl-NL" altLang="nl-NL" sz="1400" i="1" dirty="0"/>
              <a:t> = kanker, oncologie = kankerleer</a:t>
            </a:r>
          </a:p>
          <a:p>
            <a:pPr marL="0" indent="0">
              <a:buNone/>
            </a:pPr>
            <a:endParaRPr lang="nl-NL" altLang="nl-NL" dirty="0"/>
          </a:p>
          <a:p>
            <a:r>
              <a:rPr lang="nl-NL" altLang="nl-NL" dirty="0"/>
              <a:t>Doel</a:t>
            </a:r>
          </a:p>
          <a:p>
            <a:pPr lvl="1"/>
            <a:r>
              <a:rPr lang="nl-NL" altLang="nl-NL" b="1" dirty="0"/>
              <a:t>Curatief</a:t>
            </a:r>
            <a:r>
              <a:rPr lang="nl-NL" altLang="nl-NL" dirty="0"/>
              <a:t> (cure &gt; behandelbaar)</a:t>
            </a:r>
          </a:p>
          <a:p>
            <a:pPr lvl="1"/>
            <a:r>
              <a:rPr lang="nl-NL" altLang="nl-NL" b="1" dirty="0"/>
              <a:t>Palliatief</a:t>
            </a:r>
            <a:r>
              <a:rPr lang="nl-NL" altLang="nl-NL" dirty="0"/>
              <a:t> (zorg gericht op verlichten van klachten bij levensbedreigende ziekte)</a:t>
            </a:r>
          </a:p>
          <a:p>
            <a:pPr lvl="1">
              <a:buFontTx/>
              <a:buNone/>
            </a:pPr>
            <a:endParaRPr lang="nl-NL" altLang="nl-NL" dirty="0"/>
          </a:p>
          <a:p>
            <a:endParaRPr lang="nl-NL" altLang="nl-NL" dirty="0"/>
          </a:p>
        </p:txBody>
      </p:sp>
      <p:sp>
        <p:nvSpPr>
          <p:cNvPr id="4" name="Rechthoek 3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29591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/>
          <a:p>
            <a:r>
              <a:rPr lang="nl-NL" dirty="0"/>
              <a:t>Oncolytica (chemotherapie)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9" y="1953491"/>
            <a:ext cx="6327648" cy="4023360"/>
          </a:xfrm>
        </p:spPr>
        <p:txBody>
          <a:bodyPr/>
          <a:lstStyle/>
          <a:p>
            <a:r>
              <a:rPr lang="nl-NL" b="1" dirty="0"/>
              <a:t>Cytostatica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Remmen de celdeling;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Voornamelijk intraveneus;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Vaak opname noodzakelijk.</a:t>
            </a:r>
          </a:p>
          <a:p>
            <a:pPr marL="0" indent="0">
              <a:buNone/>
            </a:pPr>
            <a:r>
              <a:rPr lang="nl-NL" dirty="0"/>
              <a:t>Behandeling gaat in tussenpozen (intermitterende behandeling).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Totale behandeling van cytostatica = chemokuur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6" name="Picture 4" descr="https://static.mijnwebwinkel.nl/winkel/piktogram/image/cache/full/61bc5d626d18d7e4558c50951cc3951f4c9e02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837" y="2084832"/>
            <a:ext cx="365303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239399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5FFB7-A056-440F-A9C6-D255DA0B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Immuuntherapie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DC7522-1CAE-4492-8230-A99E41D72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Hierbij wordt het afweersysteem geholpen in het onschadelijk maken van kankercellen.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b="1" dirty="0"/>
              <a:t>Antistoffen</a:t>
            </a:r>
            <a:r>
              <a:rPr lang="nl-NL" dirty="0"/>
              <a:t> toedienen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b="1" dirty="0"/>
              <a:t>Antigenen</a:t>
            </a:r>
            <a:r>
              <a:rPr lang="nl-NL" dirty="0"/>
              <a:t> toedienen waardoor lichaam zelf antilichamen gaat vormen (die zich richten tegen de kankercellen)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b="1" dirty="0"/>
              <a:t>Witte bloedcellen (leukocyten) </a:t>
            </a:r>
            <a:r>
              <a:rPr lang="nl-NL" dirty="0"/>
              <a:t>toedienen (deze zijn in het lab geschikt gemaakt om kanker tegen te gaan)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37AD9D-1260-4F06-BE71-AEDC03B1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46F793-94CB-47AD-9F29-9ED1C974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60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D021A-F72F-4884-BA47-FC3FA9B8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649456" cy="1499616"/>
          </a:xfrm>
        </p:spPr>
        <p:txBody>
          <a:bodyPr>
            <a:normAutofit/>
          </a:bodyPr>
          <a:lstStyle/>
          <a:p>
            <a:r>
              <a:rPr lang="nl-NL" sz="4000" dirty="0"/>
              <a:t>Voorbeelden van maligniteiten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87DFF0-B90B-4CCE-AE91-12F41125E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Bronchuscarcinoom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Mammacarcinoom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Prostaatcarcinoom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Endometriumcarcinoom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Cervixcarcinoom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Colon- en rectumcarcinoom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Melanoom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err="1"/>
              <a:t>Basalioom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Maagcarcinoom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Oesophaguscarcinoom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837889-E7C2-451E-AB00-5D35B99E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609263-A32C-4D28-B8A2-1AE6E06D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03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9132" y="1156412"/>
            <a:ext cx="10515600" cy="4351338"/>
          </a:xfrm>
        </p:spPr>
        <p:txBody>
          <a:bodyPr/>
          <a:lstStyle/>
          <a:p>
            <a:r>
              <a:rPr lang="nl-NL" b="1" dirty="0"/>
              <a:t>Longkanker</a:t>
            </a:r>
          </a:p>
          <a:p>
            <a:pPr marL="0" indent="0">
              <a:buNone/>
            </a:pPr>
            <a:r>
              <a:rPr lang="nl-NL" dirty="0"/>
              <a:t>(epitheelweefsel)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deelbewust.com/wp-content/uploads/2015/10/longkan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27" y="685507"/>
            <a:ext cx="6157175" cy="529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  <p:sp>
        <p:nvSpPr>
          <p:cNvPr id="6" name="Rechthoek 5"/>
          <p:cNvSpPr/>
          <p:nvPr/>
        </p:nvSpPr>
        <p:spPr>
          <a:xfrm>
            <a:off x="111513" y="6383231"/>
            <a:ext cx="2943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/>
              <a:t>Bron: http://deelbewust.com/wp-content/uploads/2015/10/longkanker.jpg</a:t>
            </a:r>
          </a:p>
        </p:txBody>
      </p:sp>
    </p:spTree>
    <p:extLst>
      <p:ext uri="{BB962C8B-B14F-4D97-AF65-F5344CB8AC3E}">
        <p14:creationId xmlns:p14="http://schemas.microsoft.com/office/powerpoint/2010/main" val="1830707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Mammacarcinoom</a:t>
            </a:r>
          </a:p>
          <a:p>
            <a:pPr marL="0" indent="0">
              <a:buNone/>
            </a:pPr>
            <a:r>
              <a:rPr lang="nl-NL" dirty="0"/>
              <a:t>(klierweefsel)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://www.surgeryassistant.nl/images2/1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55" y="934496"/>
            <a:ext cx="6805112" cy="466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  <p:sp>
        <p:nvSpPr>
          <p:cNvPr id="6" name="Rechthoek 5"/>
          <p:cNvSpPr/>
          <p:nvPr/>
        </p:nvSpPr>
        <p:spPr>
          <a:xfrm>
            <a:off x="48820" y="6536809"/>
            <a:ext cx="24865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dirty="0"/>
              <a:t>Bron: http://www.surgeryassistant.nl/images2/157.png</a:t>
            </a:r>
          </a:p>
        </p:txBody>
      </p:sp>
    </p:spTree>
    <p:extLst>
      <p:ext uri="{BB962C8B-B14F-4D97-AF65-F5344CB8AC3E}">
        <p14:creationId xmlns:p14="http://schemas.microsoft.com/office/powerpoint/2010/main" val="373009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Gezwellen (ca)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1721"/>
            <a:ext cx="10515600" cy="4351338"/>
          </a:xfrm>
        </p:spPr>
        <p:txBody>
          <a:bodyPr/>
          <a:lstStyle/>
          <a:p>
            <a:endParaRPr lang="nl-NL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/>
              <a:t> Ons lichaam is opgebouwd uit heel veel cellen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/>
              <a:t> Cellen veranderen soms van karakter vanuit de celkern (vanuit het erfelijke materiaal): </a:t>
            </a:r>
            <a:r>
              <a:rPr lang="nl-NL" sz="1800" b="1" dirty="0"/>
              <a:t>mutatie</a:t>
            </a:r>
            <a:r>
              <a:rPr lang="nl-NL" sz="1800" dirty="0"/>
              <a:t>. Oorzaak is vaak onbekend!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/>
              <a:t> Groei van maligne kankercellen verloopt in toenemende mate </a:t>
            </a:r>
            <a:r>
              <a:rPr lang="nl-NL" sz="1800" i="1" dirty="0"/>
              <a:t>explosief</a:t>
            </a:r>
            <a:r>
              <a:rPr lang="nl-NL" sz="1800" dirty="0"/>
              <a:t> (het kost net zoveel tijd voor één kankercel om 2 kankercellen te worden als het kost voor een kwaadaardig gezwel van 1 cm doorsnee om uit te groeien tot 2 cm.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/>
              <a:t> Kankercellen delen zich, soms heel agressief, door in de omgeving (infiltratie in omliggend weefsel)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511559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40657"/>
            <a:ext cx="10515600" cy="4351338"/>
          </a:xfrm>
        </p:spPr>
        <p:txBody>
          <a:bodyPr/>
          <a:lstStyle/>
          <a:p>
            <a:r>
              <a:rPr lang="nl-NL" b="1" dirty="0" err="1"/>
              <a:t>Basalioom</a:t>
            </a:r>
            <a:endParaRPr lang="nl-NL" b="1" dirty="0"/>
          </a:p>
          <a:p>
            <a:pPr marL="0" indent="0">
              <a:buNone/>
            </a:pPr>
            <a:r>
              <a:rPr lang="nl-NL" dirty="0"/>
              <a:t>(epitheelcellen in de huid)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www.medical-enc.com/pictures/oncology/basali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03" y="1646238"/>
            <a:ext cx="38100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  <p:sp>
        <p:nvSpPr>
          <p:cNvPr id="2" name="Rechthoek 1"/>
          <p:cNvSpPr/>
          <p:nvPr/>
        </p:nvSpPr>
        <p:spPr>
          <a:xfrm>
            <a:off x="199002" y="6506031"/>
            <a:ext cx="30973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dirty="0"/>
              <a:t>Bron: http://www.medical-enc.com/pictures/oncology/basalioma.jpg</a:t>
            </a:r>
          </a:p>
        </p:txBody>
      </p:sp>
    </p:spTree>
    <p:extLst>
      <p:ext uri="{BB962C8B-B14F-4D97-AF65-F5344CB8AC3E}">
        <p14:creationId xmlns:p14="http://schemas.microsoft.com/office/powerpoint/2010/main" val="1102564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Seven</a:t>
            </a:r>
            <a:r>
              <a:rPr lang="nl-NL" b="1" dirty="0"/>
              <a:t> </a:t>
            </a:r>
            <a:r>
              <a:rPr lang="nl-NL" b="1" dirty="0" err="1"/>
              <a:t>signals</a:t>
            </a:r>
            <a:r>
              <a:rPr lang="nl-NL" b="1" dirty="0"/>
              <a:t> of </a:t>
            </a:r>
            <a:r>
              <a:rPr lang="nl-NL" b="1" dirty="0" err="1"/>
              <a:t>danger</a:t>
            </a:r>
            <a:endParaRPr lang="nl-NL" b="1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http://www.dekritischebelegger.nl/wp-content/uploads/2014/01/waarschuwingssigna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099" y="2677617"/>
            <a:ext cx="4221972" cy="28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/>
          <p:cNvSpPr/>
          <p:nvPr/>
        </p:nvSpPr>
        <p:spPr>
          <a:xfrm>
            <a:off x="4357281" y="6311900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3629955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0401" y="1499847"/>
            <a:ext cx="10632583" cy="51080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Schijnbaar onschuldige klachten die te lang duren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Allerlei abnormale vormen van bloedverlies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Zwellingen, vooral als deze geen pijn doen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Veranderingen aan bestaande afwijkingen van de huid, bijvoorbeeld kleur, vorm, jeuk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Een zweertje dat niet binnen enkele weken geneest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Vermagering zonder duidelijke reden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Verandering in het defecatiepatroon; er verandert iets aan de normale regelmaat en/of soort van ontlasting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357281" y="6311900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88049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Benigne tumor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Cellen liggen netjes tegen elkaar aan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6" descr="http://debestetips.com/wp-content/themes/couponpress/thumbs/Goedaardige-tumor-300x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01" y="1229180"/>
            <a:ext cx="4972318" cy="381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379541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831533" y="1124224"/>
            <a:ext cx="5157787" cy="3684588"/>
          </a:xfrm>
        </p:spPr>
        <p:txBody>
          <a:bodyPr>
            <a:normAutofit/>
          </a:bodyPr>
          <a:lstStyle/>
          <a:p>
            <a:r>
              <a:rPr lang="nl-NL" b="1" dirty="0"/>
              <a:t>Fibroom</a:t>
            </a:r>
            <a:r>
              <a:rPr lang="nl-NL" dirty="0"/>
              <a:t> (bindweefsel)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Lipoom</a:t>
            </a:r>
          </a:p>
          <a:p>
            <a:pPr marL="0" indent="0">
              <a:buNone/>
            </a:pPr>
            <a:r>
              <a:rPr lang="nl-NL" dirty="0"/>
              <a:t>(vetweefsel)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4"/>
          </p:nvPr>
        </p:nvSpPr>
        <p:spPr>
          <a:xfrm>
            <a:off x="6569287" y="1034483"/>
            <a:ext cx="4754880" cy="3341572"/>
          </a:xfrm>
        </p:spPr>
        <p:txBody>
          <a:bodyPr/>
          <a:lstStyle/>
          <a:p>
            <a:r>
              <a:rPr lang="nl-NL" b="1" dirty="0"/>
              <a:t>Verruca vulgaris</a:t>
            </a:r>
          </a:p>
          <a:p>
            <a:r>
              <a:rPr lang="nl-NL" dirty="0"/>
              <a:t>Gewone wrat/</a:t>
            </a:r>
          </a:p>
          <a:p>
            <a:r>
              <a:rPr lang="nl-NL" dirty="0"/>
              <a:t>huidwratten</a:t>
            </a:r>
          </a:p>
          <a:p>
            <a:pPr marL="0" indent="0">
              <a:buNone/>
            </a:pPr>
            <a:r>
              <a:rPr lang="nl-NL" dirty="0"/>
              <a:t> (opperhuid)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4" name="Picture 6" descr="https://upload.wikimedia.org/wikipedia/commons/thumb/6/64/Weiches-fibrom-augenlid.jpg/266px-Weiches-fibrom-augenl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59" y="911385"/>
            <a:ext cx="2186591" cy="164405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live4x.ru/foto/9/images/stories1/zabolevanija/lipoma-na-sp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50" y="3228292"/>
            <a:ext cx="2286000" cy="22955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/>
          <p:cNvSpPr/>
          <p:nvPr/>
        </p:nvSpPr>
        <p:spPr>
          <a:xfrm>
            <a:off x="4357281" y="6311900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  <p:pic>
        <p:nvPicPr>
          <p:cNvPr id="2060" name="Picture 12" descr="http://media.clinicaladvisor.com/images/2009/07/02/stat1108-ver_61297.jpg?format=jpg&amp;zoom=1&amp;quality=70&amp;anchor=middlecenter&amp;width=320&amp;mode=p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086" y="911385"/>
            <a:ext cx="2211301" cy="36486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01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76423" y="1287376"/>
            <a:ext cx="5157787" cy="3684588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Mollusca contagiosa</a:t>
            </a:r>
          </a:p>
          <a:p>
            <a:r>
              <a:rPr lang="nl-NL" dirty="0"/>
              <a:t>(waterwratjes)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Myoom</a:t>
            </a:r>
          </a:p>
          <a:p>
            <a:pPr marL="0" indent="0">
              <a:buNone/>
            </a:pPr>
            <a:r>
              <a:rPr lang="nl-NL" dirty="0"/>
              <a:t>(spierweefsel)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072486" y="1287376"/>
            <a:ext cx="5425225" cy="5718009"/>
          </a:xfrm>
        </p:spPr>
        <p:txBody>
          <a:bodyPr>
            <a:normAutofit/>
          </a:bodyPr>
          <a:lstStyle/>
          <a:p>
            <a:r>
              <a:rPr lang="nl-NL" b="1" dirty="0"/>
              <a:t>Hemangioom</a:t>
            </a:r>
          </a:p>
          <a:p>
            <a:pPr marL="0" indent="0">
              <a:buNone/>
            </a:pPr>
            <a:r>
              <a:rPr lang="nl-NL" dirty="0"/>
              <a:t>(bloedvaten)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err="1"/>
              <a:t>Naevus</a:t>
            </a:r>
            <a:endParaRPr lang="nl-NL" b="1" dirty="0"/>
          </a:p>
          <a:p>
            <a:pPr marL="0" indent="0">
              <a:buNone/>
            </a:pPr>
            <a:r>
              <a:rPr lang="nl-NL" dirty="0"/>
              <a:t>(pigmentcellen in </a:t>
            </a:r>
          </a:p>
          <a:p>
            <a:pPr marL="0" indent="0">
              <a:buNone/>
            </a:pPr>
            <a:r>
              <a:rPr lang="nl-NL" dirty="0"/>
              <a:t>de huid)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www.huidziekten.nl/afbeeldingen/molluscum-contagiosum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09" y="981846"/>
            <a:ext cx="1590904" cy="18799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umcg.nl/SiteCollectionImages/Zorg/Volwassenen/ZOB/my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791" y="3002630"/>
            <a:ext cx="22669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msatwork.nl/wp-content/uploads/2016/03/Aardbeienvlek_hemangio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36" y="981846"/>
            <a:ext cx="3643693" cy="20207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  <p:pic>
        <p:nvPicPr>
          <p:cNvPr id="1032" name="Picture 8" descr="http://www.huidziekten.nl/afbeeldingen/congenitalenaevu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381" y="3504570"/>
            <a:ext cx="2382592" cy="17869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7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32983" y="858838"/>
            <a:ext cx="5157787" cy="3684588"/>
          </a:xfrm>
        </p:spPr>
        <p:txBody>
          <a:bodyPr/>
          <a:lstStyle/>
          <a:p>
            <a:r>
              <a:rPr lang="nl-NL" b="1" dirty="0"/>
              <a:t>Fibroadenoom</a:t>
            </a:r>
          </a:p>
          <a:p>
            <a:pPr marL="0" indent="0">
              <a:buNone/>
            </a:pPr>
            <a:r>
              <a:rPr lang="nl-NL" dirty="0"/>
              <a:t>(bindweefsel en klierweefsel)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90770" y="858838"/>
            <a:ext cx="5183188" cy="3684588"/>
          </a:xfrm>
        </p:spPr>
        <p:txBody>
          <a:bodyPr/>
          <a:lstStyle/>
          <a:p>
            <a:r>
              <a:rPr lang="nl-NL" b="1" dirty="0"/>
              <a:t>Poliep</a:t>
            </a:r>
          </a:p>
          <a:p>
            <a:pPr marL="0" indent="0">
              <a:buNone/>
            </a:pPr>
            <a:r>
              <a:rPr lang="nl-NL" dirty="0"/>
              <a:t>(slijmvlies)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392" y="2213636"/>
            <a:ext cx="3359233" cy="335923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923" y="2170909"/>
            <a:ext cx="3925353" cy="334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9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Beleid benigne tumoren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024128" y="2206807"/>
            <a:ext cx="9720071" cy="4023360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Geen ingreep: </a:t>
            </a:r>
            <a:r>
              <a:rPr lang="nl-NL" sz="2000" b="1" dirty="0"/>
              <a:t>expectatief</a:t>
            </a:r>
            <a:r>
              <a:rPr lang="nl-NL" sz="2000" dirty="0"/>
              <a:t> beleid, vaak wel advies om in de gaten te houden (denk aan alarmsignalen)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Wordt er wel een ingreep uitgevoerd, dan wordt het weefsel opgestuurd naar laboratorium: patholoog bekijkt dit onder de microscoop. Uitsluiten van </a:t>
            </a:r>
            <a:r>
              <a:rPr lang="nl-NL" sz="2000" b="1" dirty="0"/>
              <a:t>maligniteit</a:t>
            </a:r>
            <a:r>
              <a:rPr lang="nl-NL" sz="2000" dirty="0"/>
              <a:t> (kwaadaardigheid).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Uitslag wordt vaak PA genoemd (Patholoog Anatoom)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24475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Maligne tumoren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44078" y="1676107"/>
            <a:ext cx="5040086" cy="5084762"/>
          </a:xfrm>
        </p:spPr>
        <p:txBody>
          <a:bodyPr/>
          <a:lstStyle/>
          <a:p>
            <a:r>
              <a:rPr lang="nl-NL" altLang="nl-NL" b="1" dirty="0"/>
              <a:t>Kenmerken</a:t>
            </a:r>
            <a:r>
              <a:rPr lang="nl-NL" altLang="nl-NL" dirty="0"/>
              <a:t>:</a:t>
            </a:r>
          </a:p>
          <a:p>
            <a:pPr lvl="1"/>
            <a:r>
              <a:rPr lang="nl-NL" altLang="nl-NL" dirty="0"/>
              <a:t>Ongeremde en onbeheersbare celdeling</a:t>
            </a:r>
          </a:p>
          <a:p>
            <a:pPr lvl="1"/>
            <a:r>
              <a:rPr lang="nl-NL" altLang="nl-NL" dirty="0"/>
              <a:t>Binnendringen en vernietigen omringend weefsel</a:t>
            </a:r>
          </a:p>
          <a:p>
            <a:pPr lvl="1"/>
            <a:r>
              <a:rPr lang="nl-NL" altLang="nl-NL" dirty="0"/>
              <a:t>Uitzaaiingen</a:t>
            </a:r>
          </a:p>
          <a:p>
            <a:pPr lvl="1"/>
            <a:r>
              <a:rPr lang="nl-NL" altLang="nl-NL" dirty="0"/>
              <a:t>Celtype is anders dan celtype van de omgevingscellen</a:t>
            </a:r>
          </a:p>
          <a:p>
            <a:r>
              <a:rPr lang="nl-NL" altLang="nl-NL" dirty="0"/>
              <a:t> </a:t>
            </a:r>
            <a:r>
              <a:rPr lang="nl-NL" altLang="nl-NL" b="1" dirty="0"/>
              <a:t>Oorzaken</a:t>
            </a:r>
            <a:r>
              <a:rPr lang="nl-NL" altLang="nl-NL" dirty="0"/>
              <a:t>:</a:t>
            </a:r>
          </a:p>
          <a:p>
            <a:pPr lvl="1"/>
            <a:r>
              <a:rPr lang="nl-NL" altLang="nl-NL" dirty="0"/>
              <a:t>Combinatie van risicofactoren</a:t>
            </a:r>
          </a:p>
          <a:p>
            <a:pPr lvl="2"/>
            <a:r>
              <a:rPr lang="nl-NL" altLang="nl-NL" dirty="0" err="1"/>
              <a:t>UV-straling</a:t>
            </a:r>
            <a:endParaRPr lang="nl-NL" altLang="nl-NL" dirty="0"/>
          </a:p>
          <a:p>
            <a:pPr lvl="2"/>
            <a:r>
              <a:rPr lang="nl-NL" altLang="nl-NL" dirty="0"/>
              <a:t>Voeding / alcohol</a:t>
            </a:r>
          </a:p>
          <a:p>
            <a:pPr lvl="2"/>
            <a:r>
              <a:rPr lang="nl-NL" altLang="nl-NL" dirty="0"/>
              <a:t>Asbest /dioxinen</a:t>
            </a:r>
          </a:p>
          <a:p>
            <a:pPr lvl="2"/>
            <a:r>
              <a:rPr lang="nl-NL" altLang="nl-NL" dirty="0"/>
              <a:t>Roken</a:t>
            </a:r>
          </a:p>
          <a:p>
            <a:pPr lvl="1"/>
            <a:endParaRPr lang="nl-NL" altLang="nl-NL" dirty="0"/>
          </a:p>
        </p:txBody>
      </p:sp>
      <p:sp>
        <p:nvSpPr>
          <p:cNvPr id="4" name="Rechthoek 3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14" y="1868360"/>
            <a:ext cx="58007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6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0876" y="370814"/>
            <a:ext cx="102650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Maligne celgroei in een weefsel noemen we </a:t>
            </a:r>
            <a:r>
              <a:rPr lang="nl-NL" sz="2400" b="1" dirty="0"/>
              <a:t>carcinomen</a:t>
            </a:r>
            <a:r>
              <a:rPr lang="nl-NL" sz="2400" i="1" dirty="0"/>
              <a:t> </a:t>
            </a:r>
            <a:r>
              <a:rPr lang="nl-NL" sz="2400" dirty="0"/>
              <a:t>als tumoren voorkomen in het oppervlakteweefsel (epitheel)</a:t>
            </a:r>
            <a:endParaRPr lang="nl-NL" sz="2400" i="1" dirty="0"/>
          </a:p>
          <a:p>
            <a:pPr marL="0" indent="0">
              <a:buNone/>
            </a:pPr>
            <a:endParaRPr lang="nl-NL" sz="2400" i="1" dirty="0"/>
          </a:p>
          <a:p>
            <a:pPr marL="0" indent="0">
              <a:buNone/>
            </a:pPr>
            <a:r>
              <a:rPr lang="nl-NL" sz="2400" dirty="0"/>
              <a:t>Maligne celgroei in bindweefsel, bloedvatenstelsel of lymfeweefsel heten </a:t>
            </a:r>
            <a:r>
              <a:rPr lang="nl-NL" sz="2400" b="1" dirty="0"/>
              <a:t>sarcomen.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2767283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Rood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1414</TotalTime>
  <Words>721</Words>
  <Application>Microsoft Office PowerPoint</Application>
  <PresentationFormat>Breedbeeld</PresentationFormat>
  <Paragraphs>172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Century Gothic</vt:lpstr>
      <vt:lpstr>Tw Cen MT</vt:lpstr>
      <vt:lpstr>Verdana</vt:lpstr>
      <vt:lpstr>Wingdings 3</vt:lpstr>
      <vt:lpstr>Integraal</vt:lpstr>
      <vt:lpstr>Medische kennis</vt:lpstr>
      <vt:lpstr>Gezwellen (ca)</vt:lpstr>
      <vt:lpstr>Benigne tumor</vt:lpstr>
      <vt:lpstr>PowerPoint-presentatie</vt:lpstr>
      <vt:lpstr>PowerPoint-presentatie</vt:lpstr>
      <vt:lpstr>PowerPoint-presentatie</vt:lpstr>
      <vt:lpstr>Beleid benigne tumoren</vt:lpstr>
      <vt:lpstr>Maligne tumoren</vt:lpstr>
      <vt:lpstr>PowerPoint-presentatie</vt:lpstr>
      <vt:lpstr>PowerPoint-presentatie</vt:lpstr>
      <vt:lpstr>Verschil goed- en kwaadaardig</vt:lpstr>
      <vt:lpstr>Voorbeeld van ontwikkeling ca</vt:lpstr>
      <vt:lpstr>PowerPoint-presentatie</vt:lpstr>
      <vt:lpstr>behandeling</vt:lpstr>
      <vt:lpstr>Oncolytica (chemotherapie)</vt:lpstr>
      <vt:lpstr>Immuuntherapie</vt:lpstr>
      <vt:lpstr>Voorbeelden van maligniteiten</vt:lpstr>
      <vt:lpstr>PowerPoint-presentatie</vt:lpstr>
      <vt:lpstr>PowerPoint-presentatie</vt:lpstr>
      <vt:lpstr>PowerPoint-presentatie</vt:lpstr>
      <vt:lpstr>Seven signals of danger</vt:lpstr>
      <vt:lpstr>PowerPoint-presentatie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 zoer</dc:creator>
  <cp:lastModifiedBy>Hanneke van Tuinen</cp:lastModifiedBy>
  <cp:revision>33</cp:revision>
  <dcterms:created xsi:type="dcterms:W3CDTF">2016-11-03T16:13:15Z</dcterms:created>
  <dcterms:modified xsi:type="dcterms:W3CDTF">2019-10-27T18:56:14Z</dcterms:modified>
</cp:coreProperties>
</file>